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32"/>
  </p:notesMasterIdLst>
  <p:sldIdLst>
    <p:sldId id="256" r:id="rId6"/>
    <p:sldId id="267" r:id="rId7"/>
    <p:sldId id="260" r:id="rId8"/>
    <p:sldId id="259" r:id="rId9"/>
    <p:sldId id="261" r:id="rId10"/>
    <p:sldId id="446" r:id="rId11"/>
    <p:sldId id="445" r:id="rId12"/>
    <p:sldId id="437" r:id="rId13"/>
    <p:sldId id="438" r:id="rId14"/>
    <p:sldId id="436" r:id="rId15"/>
    <p:sldId id="439" r:id="rId16"/>
    <p:sldId id="442" r:id="rId17"/>
    <p:sldId id="337" r:id="rId18"/>
    <p:sldId id="345" r:id="rId19"/>
    <p:sldId id="269" r:id="rId20"/>
    <p:sldId id="412" r:id="rId21"/>
    <p:sldId id="289" r:id="rId22"/>
    <p:sldId id="288" r:id="rId23"/>
    <p:sldId id="280" r:id="rId24"/>
    <p:sldId id="413" r:id="rId25"/>
    <p:sldId id="418" r:id="rId26"/>
    <p:sldId id="426" r:id="rId27"/>
    <p:sldId id="428" r:id="rId28"/>
    <p:sldId id="420" r:id="rId29"/>
    <p:sldId id="419" r:id="rId30"/>
    <p:sldId id="421" r:id="rId31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5397C-3E55-484C-9A08-6965BF457231}" v="15" dt="2022-04-20T02:08:52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1" d="100"/>
          <a:sy n="81" d="100"/>
        </p:scale>
        <p:origin x="1334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6B15397C-3E55-484C-9A08-6965BF457231}"/>
    <pc:docChg chg="custSel modSld sldOrd">
      <pc:chgData name="Gude, JCJ (Jink)" userId="4ef21b44-81b7-4ebc-bb7e-31efdeb29dd8" providerId="ADAL" clId="{6B15397C-3E55-484C-9A08-6965BF457231}" dt="2022-05-11T07:44:05.859" v="5"/>
      <pc:docMkLst>
        <pc:docMk/>
      </pc:docMkLst>
      <pc:sldChg chg="modSp mod">
        <pc:chgData name="Gude, JCJ (Jink)" userId="4ef21b44-81b7-4ebc-bb7e-31efdeb29dd8" providerId="ADAL" clId="{6B15397C-3E55-484C-9A08-6965BF457231}" dt="2022-04-20T06:09:33.293" v="3" actId="313"/>
        <pc:sldMkLst>
          <pc:docMk/>
          <pc:sldMk cId="0" sldId="259"/>
        </pc:sldMkLst>
        <pc:spChg chg="mod">
          <ac:chgData name="Gude, JCJ (Jink)" userId="4ef21b44-81b7-4ebc-bb7e-31efdeb29dd8" providerId="ADAL" clId="{6B15397C-3E55-484C-9A08-6965BF457231}" dt="2022-04-20T06:09:33.293" v="3" actId="313"/>
          <ac:spMkLst>
            <pc:docMk/>
            <pc:sldMk cId="0" sldId="259"/>
            <ac:spMk id="39939" creationId="{00000000-0000-0000-0000-000000000000}"/>
          </ac:spMkLst>
        </pc:spChg>
        <pc:picChg chg="mod">
          <ac:chgData name="Gude, JCJ (Jink)" userId="4ef21b44-81b7-4ebc-bb7e-31efdeb29dd8" providerId="ADAL" clId="{6B15397C-3E55-484C-9A08-6965BF457231}" dt="2022-04-20T06:08:09.545" v="1" actId="1076"/>
          <ac:picMkLst>
            <pc:docMk/>
            <pc:sldMk cId="0" sldId="259"/>
            <ac:picMk id="3" creationId="{28A22E90-4726-437D-8882-A79B1A504A20}"/>
          </ac:picMkLst>
        </pc:picChg>
      </pc:sldChg>
      <pc:sldChg chg="ord">
        <pc:chgData name="Gude, JCJ (Jink)" userId="4ef21b44-81b7-4ebc-bb7e-31efdeb29dd8" providerId="ADAL" clId="{6B15397C-3E55-484C-9A08-6965BF457231}" dt="2022-05-11T07:44:05.859" v="5"/>
        <pc:sldMkLst>
          <pc:docMk/>
          <pc:sldMk cId="184218626" sldId="44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rapportage%20werkmap/Rapportage%20fase%201/tabellen-excel/Waterkwaliteit%20fas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[Waterkwaliteit fase 1.xlsx]LCOCD grafiek!Draaitabel1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81522412134697"/>
          <c:y val="2.5713134552581337E-2"/>
          <c:w val="0.87207022369867049"/>
          <c:h val="0.58475894442521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'LCOCD grafiek'!$B$2:$B$3</c:f>
              <c:strCache>
                <c:ptCount val="1"/>
                <c:pt idx="0">
                  <c:v>PAN-PI-NOVAVO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grafiek'!$B$4:$B$14</c:f>
              <c:numCache>
                <c:formatCode>General</c:formatCode>
                <c:ptCount val="9"/>
                <c:pt idx="0">
                  <c:v>5716.5</c:v>
                </c:pt>
                <c:pt idx="1">
                  <c:v>39.25</c:v>
                </c:pt>
                <c:pt idx="2">
                  <c:v>5677</c:v>
                </c:pt>
                <c:pt idx="3">
                  <c:v>31</c:v>
                </c:pt>
                <c:pt idx="4">
                  <c:v>5646</c:v>
                </c:pt>
                <c:pt idx="5">
                  <c:v>3019</c:v>
                </c:pt>
                <c:pt idx="6">
                  <c:v>956</c:v>
                </c:pt>
                <c:pt idx="7">
                  <c:v>1061.5</c:v>
                </c:pt>
                <c:pt idx="8">
                  <c:v>609.5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58-4A47-851B-54967A31E3DB}"/>
            </c:ext>
          </c:extLst>
        </c:ser>
        <c:ser>
          <c:idx val="1"/>
          <c:order val="1"/>
          <c:tx>
            <c:strRef>
              <c:f>'LCOCD grafiek'!$C$2:$C$3</c:f>
              <c:strCache>
                <c:ptCount val="1"/>
                <c:pt idx="0">
                  <c:v>PAN-PI-NOVAAF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grafiek'!$C$4:$C$14</c:f>
              <c:numCache>
                <c:formatCode>General</c:formatCode>
                <c:ptCount val="9"/>
                <c:pt idx="0">
                  <c:v>2646.25</c:v>
                </c:pt>
                <c:pt idx="1">
                  <c:v>93.25</c:v>
                </c:pt>
                <c:pt idx="2">
                  <c:v>2552.75</c:v>
                </c:pt>
                <c:pt idx="3">
                  <c:v>-54.25</c:v>
                </c:pt>
                <c:pt idx="4">
                  <c:v>2618.5</c:v>
                </c:pt>
                <c:pt idx="5">
                  <c:v>986</c:v>
                </c:pt>
                <c:pt idx="6">
                  <c:v>887.75</c:v>
                </c:pt>
                <c:pt idx="7">
                  <c:v>360</c:v>
                </c:pt>
                <c:pt idx="8">
                  <c:v>373.5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58-4A47-851B-54967A31E3DB}"/>
            </c:ext>
          </c:extLst>
        </c:ser>
        <c:ser>
          <c:idx val="2"/>
          <c:order val="2"/>
          <c:tx>
            <c:strRef>
              <c:f>'LCOCD grafiek'!$D$2:$D$3</c:f>
              <c:strCache>
                <c:ptCount val="1"/>
                <c:pt idx="0">
                  <c:v>PAN-PI-CVC-CFS-EFF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grafiek'!$D$4:$D$14</c:f>
              <c:numCache>
                <c:formatCode>General</c:formatCode>
                <c:ptCount val="9"/>
                <c:pt idx="0">
                  <c:v>2183.375</c:v>
                </c:pt>
                <c:pt idx="1">
                  <c:v>49.5</c:v>
                </c:pt>
                <c:pt idx="2">
                  <c:v>2134.125</c:v>
                </c:pt>
                <c:pt idx="3">
                  <c:v>161.25</c:v>
                </c:pt>
                <c:pt idx="4">
                  <c:v>1972.875</c:v>
                </c:pt>
                <c:pt idx="5">
                  <c:v>830.75</c:v>
                </c:pt>
                <c:pt idx="6">
                  <c:v>133.875</c:v>
                </c:pt>
                <c:pt idx="7">
                  <c:v>607.5</c:v>
                </c:pt>
                <c:pt idx="8">
                  <c:v>400.75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58-4A47-851B-54967A3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186184"/>
        <c:axId val="529184216"/>
      </c:barChart>
      <c:catAx>
        <c:axId val="529186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4216"/>
        <c:crosses val="autoZero"/>
        <c:auto val="1"/>
        <c:lblAlgn val="ctr"/>
        <c:lblOffset val="100"/>
        <c:noMultiLvlLbl val="0"/>
      </c:catAx>
      <c:valAx>
        <c:axId val="5291842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22FA2-0889-44F0-8BB6-1DACD58F01F0}" type="datetimeFigureOut">
              <a:rPr lang="nl-NL" smtClean="0"/>
              <a:t>11-5-2022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55C4D-5468-4E1F-B1D6-3F7581BDE7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0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Tata 35</a:t>
            </a:r>
          </a:p>
          <a:p>
            <a:r>
              <a:rPr lang="nl-NL" dirty="0"/>
              <a:t>WCB 43</a:t>
            </a:r>
          </a:p>
          <a:p>
            <a:r>
              <a:rPr lang="nl-NL" dirty="0"/>
              <a:t>WPJ 58</a:t>
            </a:r>
          </a:p>
          <a:p>
            <a:r>
              <a:rPr lang="nl-NL" dirty="0"/>
              <a:t>Duin 43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55C4D-5468-4E1F-B1D6-3F7581BDE7A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27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PSA3 SIX-C90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(EC)BW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flux van 80-90 l/m2/h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In </a:t>
            </a:r>
            <a:r>
              <a:rPr lang="en-US" err="1">
                <a:latin typeface="Arial"/>
                <a:cs typeface="Arial"/>
              </a:rPr>
              <a:t>periode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augustus</a:t>
            </a:r>
            <a:r>
              <a:rPr lang="en-US">
                <a:latin typeface="Arial"/>
                <a:cs typeface="Arial"/>
              </a:rPr>
              <a:t> tm </a:t>
            </a:r>
            <a:r>
              <a:rPr lang="en-US" err="1">
                <a:latin typeface="Arial"/>
                <a:cs typeface="Arial"/>
              </a:rPr>
              <a:t>oktober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loopt</a:t>
            </a:r>
            <a:r>
              <a:rPr lang="en-US">
                <a:latin typeface="Arial"/>
                <a:cs typeface="Arial"/>
              </a:rPr>
              <a:t> 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op van 30 kPa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80 kPa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Coagulatie-C1 pilot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flux van 90-180 l/m2/h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Fe carry-over &lt;5-15 mg/L</a:t>
            </a:r>
            <a:endParaRPr lang="en-US">
              <a:latin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blijft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rond</a:t>
            </a:r>
            <a:r>
              <a:rPr lang="en-US">
                <a:latin typeface="Arial"/>
                <a:cs typeface="Arial"/>
              </a:rPr>
              <a:t> de 5-20 kPa</a:t>
            </a:r>
            <a:endParaRPr lang="en-US">
              <a:latin typeface="Arial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796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46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11-5-2022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Water Alliance</a:t>
            </a:r>
            <a:br>
              <a:rPr lang="nl-NL" dirty="0"/>
            </a:br>
            <a:r>
              <a:rPr lang="nl-NL" dirty="0"/>
              <a:t>SIWW 2022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Jink Gude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3D0F-5D2B-4C05-80B3-E3B2BA6D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Reverse </a:t>
            </a:r>
            <a:r>
              <a:rPr lang="nl-NL" dirty="0" err="1"/>
              <a:t>osmosis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BBC455-38DB-44F8-8C4E-C203A388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49BE0-88AD-4C01-9D36-9961ABA7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628800"/>
            <a:ext cx="78873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Coagulatie voor </a:t>
            </a:r>
            <a:r>
              <a:rPr lang="nl-NL" err="1">
                <a:latin typeface="Arial"/>
                <a:cs typeface="Arial"/>
              </a:rPr>
              <a:t>Ceramac</a:t>
            </a:r>
            <a:br>
              <a:rPr lang="nl-NL"/>
            </a:br>
            <a:r>
              <a:rPr lang="nl-NL" sz="1600">
                <a:latin typeface="Arial"/>
                <a:cs typeface="Arial"/>
              </a:rPr>
              <a:t>update fase 1</a:t>
            </a:r>
            <a:endParaRPr lang="nl-NL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Bram Martijn, Jim Plooij en Jink Gude</a:t>
            </a:r>
          </a:p>
          <a:p>
            <a:r>
              <a:rPr lang="nl-NL" err="1"/>
              <a:t>Rev</a:t>
            </a:r>
            <a:r>
              <a:rPr lang="nl-NL"/>
              <a:t>. 0 	27-10-2020</a:t>
            </a:r>
          </a:p>
          <a:p>
            <a:endParaRPr lang="nl-NL"/>
          </a:p>
          <a:p>
            <a:r>
              <a:rPr lang="nl-NL"/>
              <a:t>28-10-2020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8D74-BB15-40F6-BCFD-5389901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78" y="356645"/>
            <a:ext cx="8915400" cy="1002786"/>
          </a:xfrm>
        </p:spPr>
        <p:txBody>
          <a:bodyPr/>
          <a:lstStyle/>
          <a:p>
            <a:br>
              <a:rPr lang="nl-NL"/>
            </a:br>
            <a:r>
              <a:rPr lang="nl-NL" sz="3200"/>
              <a:t>Vergelijking Andijk 3 en CVC</a:t>
            </a:r>
            <a:br>
              <a:rPr lang="nl-NL" sz="3200"/>
            </a:br>
            <a:r>
              <a:rPr lang="nl-NL" sz="2000"/>
              <a:t>Trans </a:t>
            </a:r>
            <a:r>
              <a:rPr lang="nl-NL" sz="2000" err="1"/>
              <a:t>Membrane</a:t>
            </a:r>
            <a:r>
              <a:rPr lang="nl-NL" sz="2000"/>
              <a:t> </a:t>
            </a:r>
            <a:r>
              <a:rPr lang="nl-NL" sz="2000" err="1"/>
              <a:t>Pressure</a:t>
            </a:r>
            <a:r>
              <a:rPr lang="nl-NL" sz="2000"/>
              <a:t> (TMP)</a:t>
            </a:r>
            <a:br>
              <a:rPr lang="nl-NL"/>
            </a:br>
            <a:endParaRPr lang="nl-NL" sz="180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2AFE2AA-1596-4C11-8BB5-ED5B2D212AF1}"/>
              </a:ext>
            </a:extLst>
          </p:cNvPr>
          <p:cNvSpPr/>
          <p:nvPr/>
        </p:nvSpPr>
        <p:spPr>
          <a:xfrm>
            <a:off x="1136342" y="4225771"/>
            <a:ext cx="3301752" cy="1322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DB7E83FA-7751-4E01-BCD4-788F6CAEC149}"/>
              </a:ext>
            </a:extLst>
          </p:cNvPr>
          <p:cNvSpPr/>
          <p:nvPr/>
        </p:nvSpPr>
        <p:spPr>
          <a:xfrm>
            <a:off x="4438093" y="4394447"/>
            <a:ext cx="1288003" cy="11051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02BAE-2DC6-423F-B4D9-AC3306B678A1}"/>
              </a:ext>
            </a:extLst>
          </p:cNvPr>
          <p:cNvSpPr txBox="1">
            <a:spLocks/>
          </p:cNvSpPr>
          <p:nvPr/>
        </p:nvSpPr>
        <p:spPr>
          <a:xfrm>
            <a:off x="264481" y="1358424"/>
            <a:ext cx="8915400" cy="701196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>
              <a:lnSpc>
                <a:spcPct val="90000"/>
              </a:lnSpc>
            </a:pPr>
            <a:r>
              <a:rPr lang="nl-NL" sz="1500">
                <a:latin typeface="Arial"/>
                <a:cs typeface="Arial"/>
              </a:rPr>
              <a:t>Testen in groen zeer stabiele en lage TMP op hogere flux in vergelijking tot PSA3, andere testen instabiele en lijken niet haalbaar</a:t>
            </a:r>
            <a:endParaRPr lang="nl-NL" sz="17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FEC5B-3F08-42C9-B053-B4C131AFA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4" b="13156"/>
          <a:stretch/>
        </p:blipFill>
        <p:spPr>
          <a:xfrm>
            <a:off x="197065" y="1951604"/>
            <a:ext cx="9050232" cy="4885686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93CC64AD-6315-4CEC-8551-5E44CC0C21D2}"/>
              </a:ext>
            </a:extLst>
          </p:cNvPr>
          <p:cNvSpPr/>
          <p:nvPr/>
        </p:nvSpPr>
        <p:spPr>
          <a:xfrm>
            <a:off x="450197" y="4491750"/>
            <a:ext cx="3834688" cy="13227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F3F3D8C-30D4-4361-B131-1045437BDB2D}"/>
              </a:ext>
            </a:extLst>
          </p:cNvPr>
          <p:cNvSpPr/>
          <p:nvPr/>
        </p:nvSpPr>
        <p:spPr>
          <a:xfrm>
            <a:off x="4370676" y="4612090"/>
            <a:ext cx="1288003" cy="110513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16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D5E5-5810-4058-AD6C-D3C13F5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73255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 err="1"/>
              <a:t>Waterkwaliteit</a:t>
            </a:r>
            <a:r>
              <a:rPr lang="en-GB"/>
              <a:t> (1)</a:t>
            </a:r>
            <a:br>
              <a:rPr lang="en-GB"/>
            </a:br>
            <a:r>
              <a:rPr lang="en-GB" sz="1800" err="1"/>
              <a:t>indicatie</a:t>
            </a:r>
            <a:r>
              <a:rPr lang="en-GB" sz="1800"/>
              <a:t> </a:t>
            </a:r>
            <a:r>
              <a:rPr lang="en-GB" sz="1800" err="1"/>
              <a:t>zonder</a:t>
            </a:r>
            <a:r>
              <a:rPr lang="en-GB" sz="1800"/>
              <a:t> </a:t>
            </a:r>
            <a:r>
              <a:rPr lang="en-GB" sz="1800" err="1"/>
              <a:t>onderscheid</a:t>
            </a:r>
            <a:r>
              <a:rPr lang="en-GB" sz="1800"/>
              <a:t> </a:t>
            </a:r>
            <a:r>
              <a:rPr lang="en-GB" sz="1800" err="1"/>
              <a:t>naar</a:t>
            </a:r>
            <a:r>
              <a:rPr lang="en-GB" sz="1800"/>
              <a:t> </a:t>
            </a:r>
            <a:r>
              <a:rPr lang="en-GB" sz="1800" err="1"/>
              <a:t>procesinstellingen</a:t>
            </a:r>
            <a:endParaRPr lang="en-GB" sz="180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0F7AA6-0AF2-4698-92C8-C0FBBF87F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3" y="1452597"/>
            <a:ext cx="4378590" cy="722279"/>
          </a:xfrm>
        </p:spPr>
        <p:txBody>
          <a:bodyPr/>
          <a:lstStyle/>
          <a:p>
            <a:r>
              <a:rPr lang="en-US" sz="1800">
                <a:latin typeface="Arial"/>
                <a:cs typeface="Arial"/>
              </a:rPr>
              <a:t>Uitgelicht</a:t>
            </a:r>
            <a:endParaRPr lang="en-US" sz="1800">
              <a:cs typeface="Arial"/>
            </a:endParaRPr>
          </a:p>
          <a:p>
            <a:r>
              <a:rPr lang="en-US" sz="1800">
                <a:latin typeface="Arial"/>
                <a:cs typeface="Arial"/>
              </a:rPr>
              <a:t>Coagulatie-C1-eff vs SIX-CM PSA</a:t>
            </a:r>
            <a:endParaRPr lang="en-US" sz="1800">
              <a:cs typeface="Arial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87DA3A6-94D4-4645-A350-771C06270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6329" y="2174875"/>
            <a:ext cx="4598520" cy="3951288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Chloride: 134 mg/L </a:t>
            </a:r>
            <a:r>
              <a:rPr lang="en-US" sz="1800" err="1">
                <a:latin typeface="Arial"/>
                <a:cs typeface="Arial"/>
              </a:rPr>
              <a:t>i.p.v</a:t>
            </a:r>
            <a:r>
              <a:rPr lang="en-US" sz="1800">
                <a:latin typeface="Arial"/>
                <a:cs typeface="Arial"/>
              </a:rPr>
              <a:t>. 167 mg/L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 sz="1800" err="1">
                <a:latin typeface="Arial"/>
                <a:cs typeface="Arial"/>
              </a:rPr>
              <a:t>Sulfaat</a:t>
            </a:r>
            <a:r>
              <a:rPr lang="en-US" sz="1800">
                <a:latin typeface="Arial"/>
                <a:cs typeface="Arial"/>
              </a:rPr>
              <a:t>: 100 mg/L 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12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DOC: 2,4 mg/L 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2,3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UVT: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volledige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sedementatie</a:t>
            </a:r>
            <a:r>
              <a:rPr lang="en-US" sz="1600">
                <a:latin typeface="Arial"/>
                <a:cs typeface="Arial"/>
              </a:rPr>
              <a:t> conform SIX-CM PSA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gedeeltelijke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sedimentatie</a:t>
            </a:r>
            <a:r>
              <a:rPr lang="en-US" sz="1600">
                <a:latin typeface="Arial"/>
                <a:cs typeface="Arial"/>
              </a:rPr>
              <a:t>  90%-92% </a:t>
            </a:r>
            <a:r>
              <a:rPr lang="en-US" sz="1600" err="1">
                <a:latin typeface="Arial"/>
                <a:cs typeface="Arial"/>
              </a:rPr>
              <a:t>ipv</a:t>
            </a:r>
            <a:r>
              <a:rPr lang="en-US" sz="1600">
                <a:latin typeface="Arial"/>
                <a:cs typeface="Arial"/>
              </a:rPr>
              <a:t> 93%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Oorzaak UVT variatie: desorptie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pH verhoging met vlokken resulteert in daling UV-t en stijging DOC</a:t>
            </a:r>
          </a:p>
          <a:p>
            <a:pPr marL="836295" lvl="1" indent="-321945"/>
            <a:endParaRPr lang="en-US" sz="160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782918DE-C618-47E8-8776-177F6E8B894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2231" y="1540299"/>
          <a:ext cx="4581658" cy="344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897">
                  <a:extLst>
                    <a:ext uri="{9D8B030D-6E8A-4147-A177-3AD203B41FA5}">
                      <a16:colId xmlns:a16="http://schemas.microsoft.com/office/drawing/2014/main" val="3493826688"/>
                    </a:ext>
                  </a:extLst>
                </a:gridCol>
                <a:gridCol w="560781">
                  <a:extLst>
                    <a:ext uri="{9D8B030D-6E8A-4147-A177-3AD203B41FA5}">
                      <a16:colId xmlns:a16="http://schemas.microsoft.com/office/drawing/2014/main" val="3715330811"/>
                    </a:ext>
                  </a:extLst>
                </a:gridCol>
                <a:gridCol w="394502">
                  <a:extLst>
                    <a:ext uri="{9D8B030D-6E8A-4147-A177-3AD203B41FA5}">
                      <a16:colId xmlns:a16="http://schemas.microsoft.com/office/drawing/2014/main" val="760595849"/>
                    </a:ext>
                  </a:extLst>
                </a:gridCol>
                <a:gridCol w="634550">
                  <a:extLst>
                    <a:ext uri="{9D8B030D-6E8A-4147-A177-3AD203B41FA5}">
                      <a16:colId xmlns:a16="http://schemas.microsoft.com/office/drawing/2014/main" val="3932931914"/>
                    </a:ext>
                  </a:extLst>
                </a:gridCol>
                <a:gridCol w="590836">
                  <a:extLst>
                    <a:ext uri="{9D8B030D-6E8A-4147-A177-3AD203B41FA5}">
                      <a16:colId xmlns:a16="http://schemas.microsoft.com/office/drawing/2014/main" val="564320033"/>
                    </a:ext>
                  </a:extLst>
                </a:gridCol>
                <a:gridCol w="521917">
                  <a:extLst>
                    <a:ext uri="{9D8B030D-6E8A-4147-A177-3AD203B41FA5}">
                      <a16:colId xmlns:a16="http://schemas.microsoft.com/office/drawing/2014/main" val="874727278"/>
                    </a:ext>
                  </a:extLst>
                </a:gridCol>
                <a:gridCol w="493743">
                  <a:extLst>
                    <a:ext uri="{9D8B030D-6E8A-4147-A177-3AD203B41FA5}">
                      <a16:colId xmlns:a16="http://schemas.microsoft.com/office/drawing/2014/main" val="3735083569"/>
                    </a:ext>
                  </a:extLst>
                </a:gridCol>
                <a:gridCol w="671432">
                  <a:extLst>
                    <a:ext uri="{9D8B030D-6E8A-4147-A177-3AD203B41FA5}">
                      <a16:colId xmlns:a16="http://schemas.microsoft.com/office/drawing/2014/main" val="186409331"/>
                    </a:ext>
                  </a:extLst>
                </a:gridCol>
              </a:tblGrid>
              <a:tr h="485588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Ruw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Six-PSA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CM 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i="1" u="none" strike="noStrike">
                          <a:effectLst/>
                        </a:rPr>
                        <a:t>Six-pi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Coa-eff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C1-eff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521645098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n=4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938408769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Chloride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167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>
                          <a:solidFill>
                            <a:srgbClr val="7030A0"/>
                          </a:solidFill>
                          <a:effectLst/>
                        </a:rPr>
                        <a:t>167</a:t>
                      </a:r>
                      <a:endParaRPr lang="nl-NL" sz="1400" b="1" i="1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 dirty="0">
                          <a:effectLst/>
                        </a:rPr>
                        <a:t>202</a:t>
                      </a:r>
                      <a:endParaRPr lang="nl-NL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1253811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Sulfaat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735155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DOC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C/L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2,55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0825203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UV-t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77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92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47276821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Natrium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847104391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HCO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62081414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pH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7,8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8,0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7,6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6,4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7,9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4843301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Mangaan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28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933945146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 baseline="-25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1,1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0,6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051378262"/>
                  </a:ext>
                </a:extLst>
              </a:tr>
            </a:tbl>
          </a:graphicData>
        </a:graphic>
      </p:graphicFrame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76CCB3D-C8F1-4AD7-A428-BCAC350341FA}"/>
              </a:ext>
            </a:extLst>
          </p:cNvPr>
          <p:cNvSpPr txBox="1">
            <a:spLocks/>
          </p:cNvSpPr>
          <p:nvPr/>
        </p:nvSpPr>
        <p:spPr bwMode="auto">
          <a:xfrm>
            <a:off x="316636" y="5336712"/>
            <a:ext cx="4636364" cy="78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>
            <a:lvl1pPr marL="0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7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515813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3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031626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547439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063252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579065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b="0">
                <a:latin typeface="Arial"/>
                <a:cs typeface="Arial"/>
              </a:rPr>
              <a:t>Directe </a:t>
            </a:r>
            <a:r>
              <a:rPr lang="nl-NL" sz="1800" b="0" err="1">
                <a:latin typeface="Arial"/>
                <a:cs typeface="Arial"/>
              </a:rPr>
              <a:t>celtelling</a:t>
            </a:r>
            <a:r>
              <a:rPr lang="nl-NL" sz="1800" b="0">
                <a:latin typeface="Arial"/>
                <a:cs typeface="Arial"/>
              </a:rPr>
              <a:t>: logverwijdering &gt;4,4</a:t>
            </a:r>
            <a:endParaRPr lang="en-US" sz="1800" b="0"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Integer membraan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Goede desinfectiecapaciteit PSA3</a:t>
            </a:r>
          </a:p>
        </p:txBody>
      </p:sp>
    </p:spTree>
    <p:extLst>
      <p:ext uri="{BB962C8B-B14F-4D97-AF65-F5344CB8AC3E}">
        <p14:creationId xmlns:p14="http://schemas.microsoft.com/office/powerpoint/2010/main" val="174465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870C1-B8E1-4A2F-9FE6-C5C2E42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3" y="426389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>
                <a:latin typeface="Arial"/>
                <a:cs typeface="Arial"/>
              </a:rPr>
              <a:t>Waterkwaliteit (2)</a:t>
            </a:r>
            <a:br>
              <a:rPr lang="en-GB">
                <a:latin typeface="Arial"/>
                <a:cs typeface="Arial"/>
              </a:rPr>
            </a:br>
            <a:r>
              <a:rPr lang="en-US" sz="2000">
                <a:latin typeface="Arial"/>
                <a:cs typeface="Arial"/>
              </a:rPr>
              <a:t>Organische stof karakterisering influent CM</a:t>
            </a:r>
            <a:endParaRPr lang="en-GB" sz="2000" b="0">
              <a:latin typeface="Arial"/>
              <a:cs typeface="Arial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F84787B-5A38-4755-8A59-E2FDFE1A3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3" y="1863148"/>
            <a:ext cx="4497718" cy="4107150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Vergelijkbaar verwijderingsrendement DOC </a:t>
            </a:r>
            <a:r>
              <a:rPr lang="en-US" sz="1800" err="1">
                <a:latin typeface="Arial"/>
                <a:cs typeface="Arial"/>
              </a:rPr>
              <a:t>tussen</a:t>
            </a:r>
            <a:r>
              <a:rPr lang="en-US" sz="1800">
                <a:latin typeface="Arial"/>
                <a:cs typeface="Arial"/>
              </a:rPr>
              <a:t> SIX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Coagulatie</a:t>
            </a:r>
            <a:r>
              <a:rPr lang="en-US" sz="1800">
                <a:latin typeface="Arial"/>
                <a:cs typeface="Arial"/>
              </a:rPr>
              <a:t> met twee </a:t>
            </a:r>
            <a:r>
              <a:rPr lang="en-US" sz="1800" err="1">
                <a:latin typeface="Arial"/>
                <a:cs typeface="Arial"/>
              </a:rPr>
              <a:t>verschillen</a:t>
            </a:r>
            <a:r>
              <a:rPr lang="en-US" sz="1800">
                <a:latin typeface="Arial"/>
                <a:cs typeface="Arial"/>
              </a:rPr>
              <a:t>:</a:t>
            </a:r>
            <a:endParaRPr lang="en-US">
              <a:latin typeface="Arial"/>
              <a:cs typeface="Arial"/>
            </a:endParaRPr>
          </a:p>
          <a:p>
            <a:pPr marL="385445" indent="0">
              <a:buNone/>
            </a:pPr>
            <a:r>
              <a:rPr lang="en-US" sz="1800">
                <a:latin typeface="Arial"/>
                <a:cs typeface="Arial"/>
              </a:rPr>
              <a:t>Biopolymeren worden:</a:t>
            </a:r>
          </a:p>
          <a:p>
            <a:pPr marL="671195" indent="-285750"/>
            <a:r>
              <a:rPr lang="en-US" sz="1600">
                <a:latin typeface="Arial"/>
                <a:cs typeface="Arial"/>
              </a:rPr>
              <a:t>niet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in SIX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wel ingevangen door coagulatie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relatie biopolymeren en membraanfouling / TMP!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Building blocks </a:t>
            </a:r>
            <a:r>
              <a:rPr lang="en-US" sz="1600" err="1">
                <a:latin typeface="Arial"/>
                <a:cs typeface="Arial"/>
              </a:rPr>
              <a:t>beter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door SIX. </a:t>
            </a:r>
            <a:r>
              <a:rPr lang="en-US" sz="1600" err="1">
                <a:latin typeface="Arial"/>
                <a:cs typeface="Arial"/>
              </a:rPr>
              <a:t>Relatie</a:t>
            </a:r>
            <a:r>
              <a:rPr lang="en-US" sz="1600">
                <a:latin typeface="Arial"/>
                <a:cs typeface="Arial"/>
              </a:rPr>
              <a:t> tot </a:t>
            </a:r>
            <a:r>
              <a:rPr lang="en-US" sz="1600" err="1">
                <a:latin typeface="Arial"/>
                <a:cs typeface="Arial"/>
              </a:rPr>
              <a:t>biologische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stabiliteit</a:t>
            </a:r>
            <a:r>
              <a:rPr lang="en-US" sz="1600">
                <a:latin typeface="Arial"/>
                <a:cs typeface="Arial"/>
              </a:rPr>
              <a:t>?</a:t>
            </a:r>
          </a:p>
          <a:p>
            <a:pPr marL="385445" indent="-385445"/>
            <a:endParaRPr lang="en-US" sz="1800">
              <a:cs typeface="Arial" charset="0"/>
            </a:endParaRPr>
          </a:p>
          <a:p>
            <a:pPr marL="0" indent="0">
              <a:buNone/>
            </a:pPr>
            <a:r>
              <a:rPr lang="en-US" sz="1800" err="1">
                <a:latin typeface="Arial"/>
                <a:cs typeface="Arial"/>
              </a:rPr>
              <a:t>Advies</a:t>
            </a:r>
            <a:r>
              <a:rPr lang="en-US" sz="1800">
                <a:latin typeface="Arial"/>
                <a:cs typeface="Arial"/>
              </a:rPr>
              <a:t>: </a:t>
            </a:r>
            <a:r>
              <a:rPr lang="en-US" sz="1800" err="1">
                <a:latin typeface="Arial"/>
                <a:cs typeface="Arial"/>
              </a:rPr>
              <a:t>studie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naar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effecten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biologische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stabiliteit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meenemen</a:t>
            </a:r>
            <a:endParaRPr lang="en-US" sz="1800">
              <a:latin typeface="Arial"/>
              <a:cs typeface="Arial"/>
            </a:endParaRPr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3B5C5E38-A92C-4750-9BC9-12392FE9B69B}"/>
              </a:ext>
            </a:extLst>
          </p:cNvPr>
          <p:cNvGraphicFramePr>
            <a:graphicFrameLocks/>
          </p:cNvGraphicFramePr>
          <p:nvPr/>
        </p:nvGraphicFramePr>
        <p:xfrm>
          <a:off x="495300" y="1936495"/>
          <a:ext cx="4376870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72F06EAF-E815-42ED-A0B2-7DF36759A944}"/>
              </a:ext>
            </a:extLst>
          </p:cNvPr>
          <p:cNvSpPr txBox="1"/>
          <p:nvPr/>
        </p:nvSpPr>
        <p:spPr>
          <a:xfrm>
            <a:off x="1102936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Ruwwater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EC194FF-4FAA-4A64-9FB1-509FAACC2962}"/>
              </a:ext>
            </a:extLst>
          </p:cNvPr>
          <p:cNvSpPr txBox="1"/>
          <p:nvPr/>
        </p:nvSpPr>
        <p:spPr>
          <a:xfrm>
            <a:off x="2196132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9728EF3-7AA0-467E-9540-12AA7EAF6BD1}"/>
              </a:ext>
            </a:extLst>
          </p:cNvPr>
          <p:cNvSpPr txBox="1"/>
          <p:nvPr/>
        </p:nvSpPr>
        <p:spPr>
          <a:xfrm>
            <a:off x="3310304" y="5938141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Coagulatie</a:t>
            </a:r>
          </a:p>
        </p:txBody>
      </p:sp>
    </p:spTree>
    <p:extLst>
      <p:ext uri="{BB962C8B-B14F-4D97-AF65-F5344CB8AC3E}">
        <p14:creationId xmlns:p14="http://schemas.microsoft.com/office/powerpoint/2010/main" val="421876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Go–no go pilot WPJ </a:t>
            </a:r>
            <a:r>
              <a:rPr lang="en-US" err="1"/>
              <a:t>uitbreiding</a:t>
            </a:r>
            <a:br>
              <a:rPr lang="en-US"/>
            </a:br>
            <a:r>
              <a:rPr lang="en-US" sz="2400" err="1"/>
              <a:t>Technologie</a:t>
            </a:r>
            <a:endParaRPr lang="en-US" sz="240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Namens projectteam uitbreiding WPJ</a:t>
            </a:r>
          </a:p>
          <a:p>
            <a:r>
              <a:rPr lang="nl-NL"/>
              <a:t>Jink Gude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C2E58-2C1F-4D7F-A6E8-C9692A256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582630C-E6B3-4AAD-99B0-91F4A466F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EBBDC-9D61-497C-9EA5-DAB9C062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40" y="0"/>
            <a:ext cx="3246401" cy="52125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F0DB8AF-3EC3-4AAD-9F7E-EB80920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3206"/>
            <a:ext cx="3258821" cy="5212531"/>
          </a:xfrm>
          <a:prstGeom prst="rect">
            <a:avLst/>
          </a:prstGeom>
        </p:spPr>
      </p:pic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761E9C18-529D-4B8B-93C4-28D3A624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04373"/>
              </p:ext>
            </p:extLst>
          </p:nvPr>
        </p:nvGraphicFramePr>
        <p:xfrm>
          <a:off x="1346560" y="5332747"/>
          <a:ext cx="6198729" cy="1188720"/>
        </p:xfrm>
        <a:graphic>
          <a:graphicData uri="http://schemas.openxmlformats.org/drawingml/2006/table">
            <a:tbl>
              <a:tblPr/>
              <a:tblGrid>
                <a:gridCol w="926720">
                  <a:extLst>
                    <a:ext uri="{9D8B030D-6E8A-4147-A177-3AD203B41FA5}">
                      <a16:colId xmlns:a16="http://schemas.microsoft.com/office/drawing/2014/main" val="4109555430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27969839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095623294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41762623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924185313"/>
                    </a:ext>
                  </a:extLst>
                </a:gridCol>
                <a:gridCol w="1029689">
                  <a:extLst>
                    <a:ext uri="{9D8B030D-6E8A-4147-A177-3AD203B41FA5}">
                      <a16:colId xmlns:a16="http://schemas.microsoft.com/office/drawing/2014/main" val="395366190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 dirty="0">
                          <a:effectLst/>
                          <a:latin typeface="Arial" panose="020B0604020202020204" pitchFamily="34" charset="0"/>
                        </a:rPr>
                        <a:t>Productie vraag </a:t>
                      </a:r>
                      <a:endParaRPr lang="nl-NL" b="1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Andijk (PSA)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Bergen (PSB)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Mensink (PSM)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Gooi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Inkoop Waternet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7114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1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35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110,5 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25,5 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24,4 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39,2 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 dirty="0">
                          <a:effectLst/>
                          <a:latin typeface="Arial" panose="020B0604020202020204" pitchFamily="34" charset="0"/>
                        </a:rPr>
                        <a:t>16,9 </a:t>
                      </a:r>
                      <a:endParaRPr lang="nl-NL" b="0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9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65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792873" y="1666973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00" y="1244598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F7773743-F6B6-444A-8500-0666E957E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269" y="1935091"/>
            <a:ext cx="5254754" cy="3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32117" y="1917390"/>
          <a:ext cx="6484219" cy="39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007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868262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158076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2655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err="1">
                          <a:effectLst/>
                        </a:rPr>
                        <a:t>NaOH</a:t>
                      </a:r>
                      <a:r>
                        <a:rPr lang="nl-NL" sz="1400" b="1" u="none" strike="noStrike">
                          <a:effectLst/>
                        </a:rPr>
                        <a:t>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4197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3.752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2.333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2.743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€ 727.000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€ 1.259.000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€ 351.000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Euro / jaar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€ 399.000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€ 61.000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€ 351.000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€ 811.000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€ 1.634.028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€ 1.116.305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€ 1.085.414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/>
        </p:nvGraphicFramePr>
        <p:xfrm>
          <a:off x="6043170" y="254460"/>
          <a:ext cx="3862830" cy="480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566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48185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83982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95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72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265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48185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0,18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1,36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3319-76EA-4F44-A907-A3B1F89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Samenvatting:  waarom pilot?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95E9E6-0DC9-4F33-B16A-79C7F22A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Geen voorbeeld aan bestaande WPJ</a:t>
            </a:r>
          </a:p>
          <a:p>
            <a:pPr lvl="1"/>
            <a:r>
              <a:rPr lang="nl-NL" dirty="0"/>
              <a:t>Ontwerpuitgangspunten “uit het lood”</a:t>
            </a:r>
          </a:p>
          <a:p>
            <a:pPr lvl="2"/>
            <a:r>
              <a:rPr lang="nl-NL" dirty="0"/>
              <a:t>Nieuwe ontwerpuitgangspunten valideren</a:t>
            </a:r>
          </a:p>
          <a:p>
            <a:pPr lvl="1"/>
            <a:r>
              <a:rPr lang="nl-NL" dirty="0"/>
              <a:t>Waterkwaliteit voldoet op aantal punten niet</a:t>
            </a:r>
          </a:p>
          <a:p>
            <a:endParaRPr lang="nl-NL" dirty="0"/>
          </a:p>
          <a:p>
            <a:r>
              <a:rPr lang="nl-NL" dirty="0"/>
              <a:t>Verbeterde/efficiëntere vlokafscheiding?</a:t>
            </a:r>
          </a:p>
          <a:p>
            <a:pPr lvl="1"/>
            <a:r>
              <a:rPr lang="nl-NL" dirty="0"/>
              <a:t>Flotatie meer en meer toegepast (m.n. </a:t>
            </a:r>
            <a:r>
              <a:rPr lang="nl-NL" dirty="0" err="1"/>
              <a:t>Evides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Kleinere footprint</a:t>
            </a:r>
          </a:p>
          <a:p>
            <a:pPr lvl="2"/>
            <a:r>
              <a:rPr lang="nl-NL" dirty="0"/>
              <a:t>Mogelijk minder chemicaliën</a:t>
            </a:r>
          </a:p>
          <a:p>
            <a:pPr lvl="2"/>
            <a:r>
              <a:rPr lang="nl-NL" dirty="0"/>
              <a:t>Elektrificeer ambitie</a:t>
            </a:r>
          </a:p>
          <a:p>
            <a:pPr lvl="2"/>
            <a:r>
              <a:rPr lang="nl-NL" dirty="0"/>
              <a:t>Robuuster bij lagere temperaturen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4AF269-2C75-4BE4-96C2-EC6BE951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15" y="3429000"/>
            <a:ext cx="3853107" cy="1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96" y="172716"/>
            <a:ext cx="8915400" cy="711547"/>
          </a:xfrm>
        </p:spPr>
        <p:txBody>
          <a:bodyPr/>
          <a:lstStyle/>
          <a:p>
            <a:r>
              <a:rPr lang="nl-NL"/>
              <a:t>Concept keuze en pilot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D8377E6-80F3-4315-9FBE-BBD6D5740E13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06948B-720A-433A-9FA6-2916EAA3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 t="1137"/>
          <a:stretch/>
        </p:blipFill>
        <p:spPr>
          <a:xfrm>
            <a:off x="2739997" y="813241"/>
            <a:ext cx="4640333" cy="58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1CBC-3F1A-4FFE-B311-39A1E268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79F60-2F94-4CA2-B948-A544AFF0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pPr lvl="5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A9E9F5-44F5-4BA0-AE3D-2C3D38A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495" y="831355"/>
            <a:ext cx="5222471" cy="3916853"/>
          </a:xfrm>
          <a:prstGeom prst="rect">
            <a:avLst/>
          </a:prstGeom>
        </p:spPr>
      </p:pic>
      <p:pic>
        <p:nvPicPr>
          <p:cNvPr id="6" name="Tijdelijke aanduiding voor inhoud 6" descr="Afbeelding met binnen, vies, rommelig&#10;&#10;Automatisch gegenereerde beschrijving">
            <a:extLst>
              <a:ext uri="{FF2B5EF4-FFF2-40B4-BE49-F238E27FC236}">
                <a16:creationId xmlns:a16="http://schemas.microsoft.com/office/drawing/2014/main" id="{B032163B-9CCB-45AA-AB98-7A54ED34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8181" y="646751"/>
            <a:ext cx="5151966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353AA-564D-46C4-9BC1-FD6C36E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4451A-16C7-499E-963E-DF8EB385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D6A87CC7-0455-477D-BFC6-65A1E262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0492" y="349393"/>
            <a:ext cx="9145016" cy="646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Tekstvak">
            <a:extLst>
              <a:ext uri="{FF2B5EF4-FFF2-40B4-BE49-F238E27FC236}">
                <a16:creationId xmlns:a16="http://schemas.microsoft.com/office/drawing/2014/main" id="{1A71E624-6EF1-4C0C-98B3-A5A43483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026681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ekstvak">
            <a:extLst>
              <a:ext uri="{FF2B5EF4-FFF2-40B4-BE49-F238E27FC236}">
                <a16:creationId xmlns:a16="http://schemas.microsoft.com/office/drawing/2014/main" id="{1260B622-21B4-4384-8791-B7ADCB98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17060"/>
            <a:ext cx="15144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kstvak">
            <a:extLst>
              <a:ext uri="{FF2B5EF4-FFF2-40B4-BE49-F238E27FC236}">
                <a16:creationId xmlns:a16="http://schemas.microsoft.com/office/drawing/2014/main" id="{5C7D83AD-6F1B-47D1-9FD7-8BCB5489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4" y="5990332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Tekstvak">
            <a:extLst>
              <a:ext uri="{FF2B5EF4-FFF2-40B4-BE49-F238E27FC236}">
                <a16:creationId xmlns:a16="http://schemas.microsoft.com/office/drawing/2014/main" id="{A5B51100-F34D-4B77-AC7B-4B9E40D0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6259655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ekstvak">
            <a:extLst>
              <a:ext uri="{FF2B5EF4-FFF2-40B4-BE49-F238E27FC236}">
                <a16:creationId xmlns:a16="http://schemas.microsoft.com/office/drawing/2014/main" id="{997CC4B1-B305-4EA9-AC50-1F6AB5F0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204864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5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Challenges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drinking</a:t>
            </a:r>
            <a:r>
              <a:rPr lang="nl-NL" dirty="0"/>
              <a:t> water </a:t>
            </a:r>
            <a:r>
              <a:rPr lang="nl-NL" dirty="0" err="1"/>
              <a:t>production</a:t>
            </a:r>
            <a:r>
              <a:rPr lang="nl-NL" dirty="0"/>
              <a:t> PWN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Production capacity</a:t>
            </a:r>
          </a:p>
          <a:p>
            <a:pPr lvl="1"/>
            <a:r>
              <a:rPr lang="en-GB" dirty="0"/>
              <a:t>Increased demand</a:t>
            </a:r>
          </a:p>
          <a:p>
            <a:pPr lvl="1"/>
            <a:r>
              <a:rPr lang="en-GB" dirty="0"/>
              <a:t>Ambition to increase margin from 5% to 10%</a:t>
            </a:r>
          </a:p>
          <a:p>
            <a:pPr lvl="1"/>
            <a:r>
              <a:rPr lang="en-GB" dirty="0"/>
              <a:t>Aging production facilities</a:t>
            </a:r>
          </a:p>
          <a:p>
            <a:pPr lvl="2"/>
            <a:r>
              <a:rPr lang="en-GB" dirty="0"/>
              <a:t>Pre treatment PS Andijk end of life in 2035</a:t>
            </a:r>
          </a:p>
          <a:p>
            <a:r>
              <a:rPr lang="en-GB" dirty="0"/>
              <a:t>Water quality</a:t>
            </a:r>
          </a:p>
          <a:p>
            <a:pPr lvl="1"/>
            <a:r>
              <a:rPr lang="en-GB" dirty="0"/>
              <a:t>Chloride</a:t>
            </a:r>
          </a:p>
          <a:p>
            <a:pPr lvl="1"/>
            <a:r>
              <a:rPr lang="en-GB" dirty="0"/>
              <a:t>PFAS</a:t>
            </a:r>
          </a:p>
          <a:p>
            <a:pPr lvl="1"/>
            <a:r>
              <a:rPr lang="en-GB" dirty="0"/>
              <a:t>Biological stability (mainly PS Andijk)</a:t>
            </a:r>
          </a:p>
          <a:p>
            <a:r>
              <a:rPr lang="en-GB" dirty="0"/>
              <a:t>Sustainability targets</a:t>
            </a:r>
          </a:p>
          <a:p>
            <a:pPr lvl="1"/>
            <a:r>
              <a:rPr lang="en-GB" dirty="0"/>
              <a:t>Reduction of CO</a:t>
            </a:r>
            <a:r>
              <a:rPr lang="en-GB" baseline="-25000" dirty="0"/>
              <a:t>2</a:t>
            </a:r>
            <a:r>
              <a:rPr lang="en-GB" dirty="0"/>
              <a:t> emissions by 50% in 2030</a:t>
            </a:r>
          </a:p>
          <a:p>
            <a:pPr lvl="1"/>
            <a:r>
              <a:rPr lang="en-GB" dirty="0"/>
              <a:t>Being completely circular in 2050</a:t>
            </a:r>
          </a:p>
          <a:p>
            <a:endParaRPr lang="en-GB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8A22E90-4726-437D-8882-A79B1A50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76" y="1916832"/>
            <a:ext cx="3284505" cy="1638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A7A8502-C4B6-4629-A4E9-9A42FE8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33" y="1084652"/>
            <a:ext cx="6568784" cy="464304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CBE7E-9C62-4EB2-B55B-1675171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0522C-0185-43C3-ADF7-A8A5F7AC3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9371CC-7BA2-4511-8418-B54F7E107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D71C33F-63C0-4BF6-908D-E06DE152F2FC}"/>
              </a:ext>
            </a:extLst>
          </p:cNvPr>
          <p:cNvSpPr/>
          <p:nvPr/>
        </p:nvSpPr>
        <p:spPr>
          <a:xfrm>
            <a:off x="6372128" y="1626681"/>
            <a:ext cx="1002893" cy="86172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DB9CFFC-9F52-458F-8370-D6152C790A49}"/>
              </a:ext>
            </a:extLst>
          </p:cNvPr>
          <p:cNvGrpSpPr/>
          <p:nvPr/>
        </p:nvGrpSpPr>
        <p:grpSpPr>
          <a:xfrm>
            <a:off x="4592960" y="44593"/>
            <a:ext cx="3096344" cy="1582088"/>
            <a:chOff x="4592960" y="44593"/>
            <a:chExt cx="3096344" cy="158208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F91F6CD-7592-4188-B2C2-B61A3B8C2DFE}"/>
                </a:ext>
              </a:extLst>
            </p:cNvPr>
            <p:cNvSpPr txBox="1"/>
            <p:nvPr/>
          </p:nvSpPr>
          <p:spPr>
            <a:xfrm>
              <a:off x="4592960" y="44593"/>
              <a:ext cx="3096344" cy="70788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tx1"/>
                  </a:solidFill>
                </a:rPr>
                <a:t>Uitbreiding met 12 Mm</a:t>
              </a:r>
              <a:r>
                <a:rPr lang="nl-NL" baseline="30000" dirty="0">
                  <a:solidFill>
                    <a:schemeClr val="tx1"/>
                  </a:solidFill>
                </a:rPr>
                <a:t>3</a:t>
              </a:r>
              <a:r>
                <a:rPr lang="nl-NL" dirty="0">
                  <a:solidFill>
                    <a:schemeClr val="tx1"/>
                  </a:solidFill>
                </a:rPr>
                <a:t>/j per 1-1-2027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8A389F0B-B120-4462-A926-3A43AD10824F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41132" y="752479"/>
              <a:ext cx="732443" cy="87420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2E1F38AA-3DFB-41B6-B337-B683880BC429}"/>
              </a:ext>
            </a:extLst>
          </p:cNvPr>
          <p:cNvSpPr txBox="1"/>
          <p:nvPr/>
        </p:nvSpPr>
        <p:spPr>
          <a:xfrm>
            <a:off x="653119" y="99969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met 58 Mm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/j per 1-1-2027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4247432-E188-4125-AFA2-69E2F5864AB1}"/>
              </a:ext>
            </a:extLst>
          </p:cNvPr>
          <p:cNvSpPr/>
          <p:nvPr/>
        </p:nvSpPr>
        <p:spPr>
          <a:xfrm>
            <a:off x="4697449" y="1518188"/>
            <a:ext cx="1368152" cy="2211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81CC69E-D60A-4B97-A36D-2609DEBECF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201291" y="807855"/>
            <a:ext cx="3180234" cy="7103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882D52F-940B-4230-8AF4-577D9EE7897C}"/>
              </a:ext>
            </a:extLst>
          </p:cNvPr>
          <p:cNvSpPr/>
          <p:nvPr/>
        </p:nvSpPr>
        <p:spPr>
          <a:xfrm>
            <a:off x="3856189" y="2731646"/>
            <a:ext cx="988179" cy="27679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936813B-15E3-424D-9C1A-897DC818CB00}"/>
              </a:ext>
            </a:extLst>
          </p:cNvPr>
          <p:cNvSpPr txBox="1"/>
          <p:nvPr/>
        </p:nvSpPr>
        <p:spPr>
          <a:xfrm>
            <a:off x="-46596" y="5861236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Vervangen voor coagulatie; </a:t>
            </a:r>
            <a:r>
              <a:rPr lang="nl-NL" dirty="0" err="1">
                <a:solidFill>
                  <a:schemeClr val="tx1"/>
                </a:solidFill>
              </a:rPr>
              <a:t>zsm</a:t>
            </a:r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36987F0-17EA-4650-9FCA-2EC8E82BD69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1501576" y="3008443"/>
            <a:ext cx="2848703" cy="2852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BEDB69AE-2CF0-495B-89BB-E7632ED2518D}"/>
              </a:ext>
            </a:extLst>
          </p:cNvPr>
          <p:cNvSpPr/>
          <p:nvPr/>
        </p:nvSpPr>
        <p:spPr>
          <a:xfrm>
            <a:off x="2799828" y="3603430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85506C4-858D-4B46-8372-62CDA81D6A30}"/>
              </a:ext>
            </a:extLst>
          </p:cNvPr>
          <p:cNvSpPr txBox="1"/>
          <p:nvPr/>
        </p:nvSpPr>
        <p:spPr>
          <a:xfrm>
            <a:off x="-74953" y="2516102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tot 6000 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/h per 1-1-2024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5F4D9361-BBA6-4DFA-B9AB-D4745F4A806E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>
            <a:off x="1473219" y="3223988"/>
            <a:ext cx="1326609" cy="5626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A101E70-7329-4331-AB4A-AD6B8C0E824C}"/>
              </a:ext>
            </a:extLst>
          </p:cNvPr>
          <p:cNvSpPr/>
          <p:nvPr/>
        </p:nvSpPr>
        <p:spPr>
          <a:xfrm>
            <a:off x="7505733" y="3136117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928CFB7-C7F7-43DF-B973-8DF1D9922CE8}"/>
              </a:ext>
            </a:extLst>
          </p:cNvPr>
          <p:cNvSpPr txBox="1"/>
          <p:nvPr/>
        </p:nvSpPr>
        <p:spPr>
          <a:xfrm>
            <a:off x="4829866" y="6127944"/>
            <a:ext cx="3096344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PFAS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04FBA4A8-4A98-4DCC-9E06-58920A2D563E}"/>
              </a:ext>
            </a:extLst>
          </p:cNvPr>
          <p:cNvCxnSpPr>
            <a:cxnSpLocks/>
            <a:stCxn id="45" idx="0"/>
            <a:endCxn id="44" idx="1"/>
          </p:cNvCxnSpPr>
          <p:nvPr/>
        </p:nvCxnSpPr>
        <p:spPr>
          <a:xfrm flipV="1">
            <a:off x="6378038" y="3319293"/>
            <a:ext cx="1127695" cy="28086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9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CF728-5B23-42CD-A006-4B59416B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55CBD6-772F-4251-B1C3-BBABD7B0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2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B9FBF-AD09-4367-8EC4-3A2DABAC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nl-NL" dirty="0"/>
              <a:t>Water </a:t>
            </a:r>
            <a:r>
              <a:rPr lang="nl-NL" dirty="0" err="1"/>
              <a:t>quality</a:t>
            </a:r>
            <a:r>
              <a:rPr lang="nl-NL" dirty="0"/>
              <a:t>: Chloride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007B58-1832-7375-051C-579271F2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4E2BAB-62C8-422E-917F-8B5278A3E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 wrap="square" anchor="t">
            <a:normAutofit/>
          </a:bodyPr>
          <a:lstStyle/>
          <a:p>
            <a:r>
              <a:rPr lang="nl-NL" sz="2000" dirty="0" err="1"/>
              <a:t>Increasing</a:t>
            </a:r>
            <a:r>
              <a:rPr lang="nl-NL" sz="2000" dirty="0"/>
              <a:t> in source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relative</a:t>
            </a:r>
            <a:r>
              <a:rPr lang="nl-NL" sz="2000" dirty="0"/>
              <a:t> high </a:t>
            </a:r>
            <a:r>
              <a:rPr lang="nl-NL" sz="2000" dirty="0" err="1"/>
              <a:t>addition</a:t>
            </a:r>
            <a:r>
              <a:rPr lang="nl-NL" sz="2000" dirty="0"/>
              <a:t> in treatment</a:t>
            </a:r>
          </a:p>
          <a:p>
            <a:r>
              <a:rPr lang="nl-NL" sz="2000" dirty="0"/>
              <a:t>Dutch </a:t>
            </a:r>
            <a:r>
              <a:rPr lang="nl-NL" sz="2000" dirty="0" err="1"/>
              <a:t>drinking</a:t>
            </a:r>
            <a:r>
              <a:rPr lang="nl-NL" sz="2000" dirty="0"/>
              <a:t> water </a:t>
            </a:r>
            <a:r>
              <a:rPr lang="nl-NL" sz="2000" dirty="0" err="1"/>
              <a:t>regulated</a:t>
            </a:r>
            <a:r>
              <a:rPr lang="nl-NL" sz="2000" dirty="0"/>
              <a:t> at 150 mg/L (EU = 250 mg/L)</a:t>
            </a:r>
          </a:p>
          <a:p>
            <a:endParaRPr lang="nl-NL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83A1DC-4DD9-4C31-FD9F-70073E4D5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1993FBD-193C-4D58-AABF-1389958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11" y="3933056"/>
            <a:ext cx="4378590" cy="1904687"/>
          </a:xfrm>
          <a:prstGeom prst="rect">
            <a:avLst/>
          </a:prstGeom>
          <a:noFill/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06B1A2-570D-4AFA-B79F-2BFE97EF1010}"/>
              </a:ext>
            </a:extLst>
          </p:cNvPr>
          <p:cNvSpPr txBox="1">
            <a:spLocks/>
          </p:cNvSpPr>
          <p:nvPr/>
        </p:nvSpPr>
        <p:spPr bwMode="auto">
          <a:xfrm>
            <a:off x="5024237" y="2204761"/>
            <a:ext cx="437687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 err="1"/>
              <a:t>Replacing</a:t>
            </a:r>
            <a:r>
              <a:rPr lang="nl-NL" sz="2000" dirty="0"/>
              <a:t> SIX </a:t>
            </a:r>
            <a:r>
              <a:rPr lang="nl-NL" sz="2000" dirty="0" err="1"/>
              <a:t>by</a:t>
            </a:r>
            <a:r>
              <a:rPr lang="nl-NL" sz="2000" dirty="0"/>
              <a:t> coagulation</a:t>
            </a:r>
          </a:p>
          <a:p>
            <a:r>
              <a:rPr lang="nl-NL" sz="2000" dirty="0"/>
              <a:t>Electrocoagulation</a:t>
            </a:r>
          </a:p>
          <a:p>
            <a:r>
              <a:rPr lang="nl-NL" sz="2000" dirty="0"/>
              <a:t>Optimizing coagulation</a:t>
            </a:r>
          </a:p>
          <a:p>
            <a:pPr lvl="1"/>
            <a:r>
              <a:rPr lang="nl-NL" sz="1600" dirty="0"/>
              <a:t>CO</a:t>
            </a:r>
            <a:r>
              <a:rPr lang="nl-NL" sz="1600" baseline="-25000" dirty="0"/>
              <a:t>2</a:t>
            </a:r>
            <a:r>
              <a:rPr lang="nl-NL" sz="1600" dirty="0"/>
              <a:t> </a:t>
            </a:r>
            <a:r>
              <a:rPr lang="nl-NL" sz="1600" dirty="0" err="1"/>
              <a:t>addition</a:t>
            </a:r>
            <a:endParaRPr lang="nl-NL" sz="1600" dirty="0"/>
          </a:p>
          <a:p>
            <a:pPr lvl="1"/>
            <a:r>
              <a:rPr lang="nl-NL" sz="1600" dirty="0"/>
              <a:t>Mondeling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optimal</a:t>
            </a:r>
            <a:r>
              <a:rPr lang="nl-NL" sz="1600" dirty="0"/>
              <a:t> </a:t>
            </a:r>
            <a:r>
              <a:rPr lang="nl-NL" sz="1600" dirty="0" err="1"/>
              <a:t>operation</a:t>
            </a:r>
            <a:endParaRPr lang="nl-NL" sz="1600" dirty="0"/>
          </a:p>
          <a:p>
            <a:pPr lvl="1"/>
            <a:endParaRPr lang="nl-NL" sz="16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4004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CA607-2882-4673-B6C2-B527A681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D2BF2-D959-4D39-B825-FA3A70A5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52283"/>
            <a:ext cx="3953644" cy="4536504"/>
          </a:xfrm>
        </p:spPr>
        <p:txBody>
          <a:bodyPr/>
          <a:lstStyle/>
          <a:p>
            <a:r>
              <a:rPr lang="nl-NL" sz="1600" dirty="0"/>
              <a:t>Found </a:t>
            </a:r>
            <a:r>
              <a:rPr lang="nl-NL" sz="1600" dirty="0" err="1"/>
              <a:t>everywhere</a:t>
            </a:r>
            <a:r>
              <a:rPr lang="nl-NL" sz="1600" dirty="0"/>
              <a:t> </a:t>
            </a:r>
            <a:r>
              <a:rPr lang="nl-NL" sz="1600" dirty="0" err="1"/>
              <a:t>globally</a:t>
            </a:r>
            <a:endParaRPr lang="nl-NL" sz="1600" dirty="0"/>
          </a:p>
          <a:p>
            <a:r>
              <a:rPr lang="nl-NL" sz="1600" dirty="0" err="1"/>
              <a:t>Upcomming</a:t>
            </a:r>
            <a:r>
              <a:rPr lang="nl-NL" sz="1600" dirty="0"/>
              <a:t> </a:t>
            </a:r>
            <a:r>
              <a:rPr lang="nl-NL" sz="1600" dirty="0" err="1"/>
              <a:t>strict</a:t>
            </a:r>
            <a:r>
              <a:rPr lang="nl-NL" sz="1600" dirty="0"/>
              <a:t> EFSA target at 4,4 </a:t>
            </a:r>
            <a:r>
              <a:rPr lang="nl-NL" sz="1600" dirty="0" err="1"/>
              <a:t>ng</a:t>
            </a:r>
            <a:r>
              <a:rPr lang="nl-NL" sz="1600" dirty="0"/>
              <a:t>/L PFOA-</a:t>
            </a:r>
            <a:r>
              <a:rPr lang="nl-NL" sz="1600" dirty="0" err="1"/>
              <a:t>eq</a:t>
            </a:r>
            <a:r>
              <a:rPr lang="nl-NL" sz="1600" dirty="0"/>
              <a:t> 4 PFAS</a:t>
            </a:r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r>
              <a:rPr lang="nl-NL" sz="1600" dirty="0" err="1"/>
              <a:t>Drinking</a:t>
            </a:r>
            <a:r>
              <a:rPr lang="nl-NL" sz="1600" dirty="0"/>
              <a:t> water PS Andijk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F47462-4D4D-4EA1-BE28-F9CF801A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87" y="1128713"/>
            <a:ext cx="5384340" cy="27363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377033B-90A6-4F63-8D94-39621D3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017303"/>
            <a:ext cx="5342132" cy="26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DBEF-2D2E-4A20-A6E0-12B2EF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Activated</a:t>
            </a:r>
            <a:r>
              <a:rPr lang="nl-NL" dirty="0"/>
              <a:t> carbon </a:t>
            </a:r>
            <a:r>
              <a:rPr lang="nl-NL" dirty="0" err="1"/>
              <a:t>filtration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43E60-D7C8-44F4-8715-858F71CB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D7A4EA-2E6B-4E4E-B35A-8ED0FE42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4" y="1756265"/>
            <a:ext cx="8451312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6058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8DC55E-BA96-482D-8A77-C41CF2A1F8AE}"/>
</file>

<file path=customXml/itemProps2.xml><?xml version="1.0" encoding="utf-8"?>
<ds:datastoreItem xmlns:ds="http://schemas.openxmlformats.org/officeDocument/2006/customXml" ds:itemID="{703E8601-7D5E-45A5-8DA9-C64E2BE71BB3}">
  <ds:schemaRefs>
    <ds:schemaRef ds:uri="http://schemas.openxmlformats.org/package/2006/metadata/core-properties"/>
    <ds:schemaRef ds:uri="8a8f937e-0343-45ed-92f2-7a534bc7d221"/>
    <ds:schemaRef ds:uri="http://schemas.microsoft.com/office/2006/documentManagement/types"/>
    <ds:schemaRef ds:uri="7d9df584-7641-4873-b4f3-cdb8af566a20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E7EE8D-7BF9-4AA6-83C2-27E69347D4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3950</TotalTime>
  <Words>1362</Words>
  <Application>Microsoft Office PowerPoint</Application>
  <PresentationFormat>A4 (210 x 297 mm)</PresentationFormat>
  <Paragraphs>458</Paragraphs>
  <Slides>26</Slides>
  <Notes>3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PWN_PPT</vt:lpstr>
      <vt:lpstr>PWN_Groen</vt:lpstr>
      <vt:lpstr>Water Alliance SIWW 2022</vt:lpstr>
      <vt:lpstr>PowerPoint-presentatie</vt:lpstr>
      <vt:lpstr>PowerPoint-presentatie</vt:lpstr>
      <vt:lpstr>Challenges for drinking water production PWN</vt:lpstr>
      <vt:lpstr>PowerPoint-presentatie</vt:lpstr>
      <vt:lpstr>Thanks</vt:lpstr>
      <vt:lpstr>Water quality: Chloride</vt:lpstr>
      <vt:lpstr>PFAS</vt:lpstr>
      <vt:lpstr>Activated carbon filtration</vt:lpstr>
      <vt:lpstr>Reverse osmosis</vt:lpstr>
      <vt:lpstr>Coagulatie voor Ceramac update fase 1</vt:lpstr>
      <vt:lpstr> Vergelijking Andijk 3 en CVC Trans Membrane Pressure (TMP) </vt:lpstr>
      <vt:lpstr>Waterkwaliteit (1) indicatie zonder onderscheid naar procesinstellingen</vt:lpstr>
      <vt:lpstr>Waterkwaliteit (2) Organische stof karakterisering influent CM</vt:lpstr>
      <vt:lpstr>Go–no go pilot WPJ uitbreiding Technologie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Samenvatting:  waarom pilot?</vt:lpstr>
      <vt:lpstr>Concept keuze en pilot</vt:lpstr>
      <vt:lpstr>PowerPoint-presentatie</vt:lpstr>
      <vt:lpstr>PowerPoint-presentatie</vt:lpstr>
      <vt:lpstr>PowerPoint-presentatie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Evides</dc:title>
  <dc:creator>Gude, JCJ (Jink)</dc:creator>
  <cp:lastModifiedBy>Gude, JCJ (Jink)</cp:lastModifiedBy>
  <cp:revision>4</cp:revision>
  <dcterms:created xsi:type="dcterms:W3CDTF">2022-04-11T11:24:09Z</dcterms:created>
  <dcterms:modified xsi:type="dcterms:W3CDTF">2022-05-11T07:44:16Z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